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906000" cy="6858000" type="A4"/>
  <p:notesSz cx="9906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79347"/>
            <a:ext cx="9905999" cy="4419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31888" y="6087694"/>
            <a:ext cx="386715" cy="534670"/>
          </a:xfrm>
          <a:custGeom>
            <a:avLst/>
            <a:gdLst/>
            <a:ahLst/>
            <a:cxnLst/>
            <a:rect l="l" t="t" r="r" b="b"/>
            <a:pathLst>
              <a:path w="386715" h="534670">
                <a:moveTo>
                  <a:pt x="381266" y="503059"/>
                </a:moveTo>
                <a:lnTo>
                  <a:pt x="236474" y="503059"/>
                </a:lnTo>
                <a:lnTo>
                  <a:pt x="236474" y="474129"/>
                </a:lnTo>
                <a:lnTo>
                  <a:pt x="234061" y="467448"/>
                </a:lnTo>
                <a:lnTo>
                  <a:pt x="234061" y="460768"/>
                </a:lnTo>
                <a:lnTo>
                  <a:pt x="233464" y="458546"/>
                </a:lnTo>
                <a:lnTo>
                  <a:pt x="231648" y="451866"/>
                </a:lnTo>
                <a:lnTo>
                  <a:pt x="221996" y="442963"/>
                </a:lnTo>
                <a:lnTo>
                  <a:pt x="219583" y="438518"/>
                </a:lnTo>
                <a:lnTo>
                  <a:pt x="212344" y="434060"/>
                </a:lnTo>
                <a:lnTo>
                  <a:pt x="207518" y="432587"/>
                </a:lnTo>
                <a:lnTo>
                  <a:pt x="207518" y="474129"/>
                </a:lnTo>
                <a:lnTo>
                  <a:pt x="207518" y="503059"/>
                </a:lnTo>
                <a:lnTo>
                  <a:pt x="31369" y="503059"/>
                </a:lnTo>
                <a:lnTo>
                  <a:pt x="31369" y="471893"/>
                </a:lnTo>
                <a:lnTo>
                  <a:pt x="33782" y="467448"/>
                </a:lnTo>
                <a:lnTo>
                  <a:pt x="41021" y="462991"/>
                </a:lnTo>
                <a:lnTo>
                  <a:pt x="45847" y="460768"/>
                </a:lnTo>
                <a:lnTo>
                  <a:pt x="53086" y="458546"/>
                </a:lnTo>
                <a:lnTo>
                  <a:pt x="173736" y="458546"/>
                </a:lnTo>
                <a:lnTo>
                  <a:pt x="207518" y="474129"/>
                </a:lnTo>
                <a:lnTo>
                  <a:pt x="207518" y="432587"/>
                </a:lnTo>
                <a:lnTo>
                  <a:pt x="176149" y="427380"/>
                </a:lnTo>
                <a:lnTo>
                  <a:pt x="50673" y="427380"/>
                </a:lnTo>
                <a:lnTo>
                  <a:pt x="28956" y="434060"/>
                </a:lnTo>
                <a:lnTo>
                  <a:pt x="24130" y="436283"/>
                </a:lnTo>
                <a:lnTo>
                  <a:pt x="9652" y="449643"/>
                </a:lnTo>
                <a:lnTo>
                  <a:pt x="7239" y="458546"/>
                </a:lnTo>
                <a:lnTo>
                  <a:pt x="2413" y="471893"/>
                </a:lnTo>
                <a:lnTo>
                  <a:pt x="2413" y="534225"/>
                </a:lnTo>
                <a:lnTo>
                  <a:pt x="381266" y="534225"/>
                </a:lnTo>
                <a:lnTo>
                  <a:pt x="381266" y="503059"/>
                </a:lnTo>
                <a:close/>
              </a:path>
              <a:path w="386715" h="534670">
                <a:moveTo>
                  <a:pt x="381266" y="138010"/>
                </a:moveTo>
                <a:lnTo>
                  <a:pt x="185801" y="178079"/>
                </a:lnTo>
                <a:lnTo>
                  <a:pt x="2413" y="142455"/>
                </a:lnTo>
                <a:lnTo>
                  <a:pt x="2413" y="173634"/>
                </a:lnTo>
                <a:lnTo>
                  <a:pt x="132715" y="195884"/>
                </a:lnTo>
                <a:lnTo>
                  <a:pt x="164084" y="198107"/>
                </a:lnTo>
                <a:lnTo>
                  <a:pt x="132715" y="200329"/>
                </a:lnTo>
                <a:lnTo>
                  <a:pt x="2413" y="224815"/>
                </a:lnTo>
                <a:lnTo>
                  <a:pt x="2413" y="255993"/>
                </a:lnTo>
                <a:lnTo>
                  <a:pt x="185801" y="218135"/>
                </a:lnTo>
                <a:lnTo>
                  <a:pt x="381266" y="260438"/>
                </a:lnTo>
                <a:lnTo>
                  <a:pt x="381266" y="229273"/>
                </a:lnTo>
                <a:lnTo>
                  <a:pt x="236474" y="202565"/>
                </a:lnTo>
                <a:lnTo>
                  <a:pt x="205105" y="200329"/>
                </a:lnTo>
                <a:lnTo>
                  <a:pt x="236474" y="198107"/>
                </a:lnTo>
                <a:lnTo>
                  <a:pt x="381266" y="169176"/>
                </a:lnTo>
                <a:lnTo>
                  <a:pt x="381266" y="138010"/>
                </a:lnTo>
                <a:close/>
              </a:path>
              <a:path w="386715" h="534670">
                <a:moveTo>
                  <a:pt x="381266" y="37833"/>
                </a:moveTo>
                <a:lnTo>
                  <a:pt x="378853" y="31165"/>
                </a:lnTo>
                <a:lnTo>
                  <a:pt x="377240" y="28930"/>
                </a:lnTo>
                <a:lnTo>
                  <a:pt x="374015" y="24485"/>
                </a:lnTo>
                <a:lnTo>
                  <a:pt x="371614" y="20027"/>
                </a:lnTo>
                <a:lnTo>
                  <a:pt x="366776" y="13360"/>
                </a:lnTo>
                <a:lnTo>
                  <a:pt x="361962" y="8902"/>
                </a:lnTo>
                <a:lnTo>
                  <a:pt x="354723" y="6680"/>
                </a:lnTo>
                <a:lnTo>
                  <a:pt x="352298" y="5194"/>
                </a:lnTo>
                <a:lnTo>
                  <a:pt x="352298" y="48971"/>
                </a:lnTo>
                <a:lnTo>
                  <a:pt x="352298" y="75692"/>
                </a:lnTo>
                <a:lnTo>
                  <a:pt x="183388" y="75692"/>
                </a:lnTo>
                <a:lnTo>
                  <a:pt x="183388" y="46748"/>
                </a:lnTo>
                <a:lnTo>
                  <a:pt x="185801" y="40068"/>
                </a:lnTo>
                <a:lnTo>
                  <a:pt x="193040" y="35610"/>
                </a:lnTo>
                <a:lnTo>
                  <a:pt x="197535" y="32689"/>
                </a:lnTo>
                <a:lnTo>
                  <a:pt x="203606" y="30607"/>
                </a:lnTo>
                <a:lnTo>
                  <a:pt x="211023" y="29349"/>
                </a:lnTo>
                <a:lnTo>
                  <a:pt x="219583" y="28930"/>
                </a:lnTo>
                <a:lnTo>
                  <a:pt x="325755" y="28930"/>
                </a:lnTo>
                <a:lnTo>
                  <a:pt x="328180" y="31165"/>
                </a:lnTo>
                <a:lnTo>
                  <a:pt x="332994" y="31165"/>
                </a:lnTo>
                <a:lnTo>
                  <a:pt x="337832" y="33388"/>
                </a:lnTo>
                <a:lnTo>
                  <a:pt x="340233" y="35610"/>
                </a:lnTo>
                <a:lnTo>
                  <a:pt x="345071" y="35610"/>
                </a:lnTo>
                <a:lnTo>
                  <a:pt x="347484" y="40068"/>
                </a:lnTo>
                <a:lnTo>
                  <a:pt x="347484" y="42291"/>
                </a:lnTo>
                <a:lnTo>
                  <a:pt x="349885" y="44513"/>
                </a:lnTo>
                <a:lnTo>
                  <a:pt x="352298" y="48971"/>
                </a:lnTo>
                <a:lnTo>
                  <a:pt x="352298" y="5194"/>
                </a:lnTo>
                <a:lnTo>
                  <a:pt x="347484" y="2235"/>
                </a:lnTo>
                <a:lnTo>
                  <a:pt x="340233" y="0"/>
                </a:lnTo>
                <a:lnTo>
                  <a:pt x="217170" y="0"/>
                </a:lnTo>
                <a:lnTo>
                  <a:pt x="176149" y="4457"/>
                </a:lnTo>
                <a:lnTo>
                  <a:pt x="149606" y="37833"/>
                </a:lnTo>
                <a:lnTo>
                  <a:pt x="149606" y="75692"/>
                </a:lnTo>
                <a:lnTo>
                  <a:pt x="36195" y="75692"/>
                </a:lnTo>
                <a:lnTo>
                  <a:pt x="36195" y="13360"/>
                </a:lnTo>
                <a:lnTo>
                  <a:pt x="2413" y="13360"/>
                </a:lnTo>
                <a:lnTo>
                  <a:pt x="2413" y="104622"/>
                </a:lnTo>
                <a:lnTo>
                  <a:pt x="381266" y="104622"/>
                </a:lnTo>
                <a:lnTo>
                  <a:pt x="381266" y="75692"/>
                </a:lnTo>
                <a:lnTo>
                  <a:pt x="381266" y="37833"/>
                </a:lnTo>
                <a:close/>
              </a:path>
              <a:path w="386715" h="534670">
                <a:moveTo>
                  <a:pt x="386092" y="340575"/>
                </a:moveTo>
                <a:lnTo>
                  <a:pt x="385635" y="332295"/>
                </a:lnTo>
                <a:lnTo>
                  <a:pt x="384276" y="324434"/>
                </a:lnTo>
                <a:lnTo>
                  <a:pt x="382016" y="317411"/>
                </a:lnTo>
                <a:lnTo>
                  <a:pt x="378853" y="311632"/>
                </a:lnTo>
                <a:lnTo>
                  <a:pt x="376428" y="304952"/>
                </a:lnTo>
                <a:lnTo>
                  <a:pt x="369201" y="300494"/>
                </a:lnTo>
                <a:lnTo>
                  <a:pt x="359537" y="291592"/>
                </a:lnTo>
                <a:lnTo>
                  <a:pt x="352298" y="289369"/>
                </a:lnTo>
                <a:lnTo>
                  <a:pt x="345071" y="289369"/>
                </a:lnTo>
                <a:lnTo>
                  <a:pt x="337832" y="287147"/>
                </a:lnTo>
                <a:lnTo>
                  <a:pt x="267843" y="287147"/>
                </a:lnTo>
                <a:lnTo>
                  <a:pt x="267843" y="318312"/>
                </a:lnTo>
                <a:lnTo>
                  <a:pt x="340233" y="318312"/>
                </a:lnTo>
                <a:lnTo>
                  <a:pt x="342646" y="320535"/>
                </a:lnTo>
                <a:lnTo>
                  <a:pt x="345071" y="320535"/>
                </a:lnTo>
                <a:lnTo>
                  <a:pt x="347484" y="322757"/>
                </a:lnTo>
                <a:lnTo>
                  <a:pt x="349885" y="327215"/>
                </a:lnTo>
                <a:lnTo>
                  <a:pt x="352298" y="329438"/>
                </a:lnTo>
                <a:lnTo>
                  <a:pt x="354723" y="333895"/>
                </a:lnTo>
                <a:lnTo>
                  <a:pt x="354723" y="345020"/>
                </a:lnTo>
                <a:lnTo>
                  <a:pt x="349885" y="353923"/>
                </a:lnTo>
                <a:lnTo>
                  <a:pt x="342646" y="360603"/>
                </a:lnTo>
                <a:lnTo>
                  <a:pt x="340233" y="360603"/>
                </a:lnTo>
                <a:lnTo>
                  <a:pt x="335407" y="362826"/>
                </a:lnTo>
                <a:lnTo>
                  <a:pt x="48260" y="362826"/>
                </a:lnTo>
                <a:lnTo>
                  <a:pt x="45847" y="360603"/>
                </a:lnTo>
                <a:lnTo>
                  <a:pt x="43434" y="360603"/>
                </a:lnTo>
                <a:lnTo>
                  <a:pt x="38608" y="358381"/>
                </a:lnTo>
                <a:lnTo>
                  <a:pt x="33782" y="353923"/>
                </a:lnTo>
                <a:lnTo>
                  <a:pt x="31369" y="349478"/>
                </a:lnTo>
                <a:lnTo>
                  <a:pt x="31369" y="329438"/>
                </a:lnTo>
                <a:lnTo>
                  <a:pt x="33782" y="327215"/>
                </a:lnTo>
                <a:lnTo>
                  <a:pt x="36195" y="322757"/>
                </a:lnTo>
                <a:lnTo>
                  <a:pt x="38608" y="320535"/>
                </a:lnTo>
                <a:lnTo>
                  <a:pt x="41021" y="320535"/>
                </a:lnTo>
                <a:lnTo>
                  <a:pt x="45847" y="318312"/>
                </a:lnTo>
                <a:lnTo>
                  <a:pt x="115824" y="318312"/>
                </a:lnTo>
                <a:lnTo>
                  <a:pt x="115824" y="287147"/>
                </a:lnTo>
                <a:lnTo>
                  <a:pt x="45847" y="287147"/>
                </a:lnTo>
                <a:lnTo>
                  <a:pt x="38608" y="289369"/>
                </a:lnTo>
                <a:lnTo>
                  <a:pt x="33782" y="289369"/>
                </a:lnTo>
                <a:lnTo>
                  <a:pt x="3048" y="317411"/>
                </a:lnTo>
                <a:lnTo>
                  <a:pt x="0" y="340575"/>
                </a:lnTo>
                <a:lnTo>
                  <a:pt x="406" y="348500"/>
                </a:lnTo>
                <a:lnTo>
                  <a:pt x="19304" y="385089"/>
                </a:lnTo>
                <a:lnTo>
                  <a:pt x="33782" y="389534"/>
                </a:lnTo>
                <a:lnTo>
                  <a:pt x="38608" y="391769"/>
                </a:lnTo>
                <a:lnTo>
                  <a:pt x="45847" y="391769"/>
                </a:lnTo>
                <a:lnTo>
                  <a:pt x="53086" y="393992"/>
                </a:lnTo>
                <a:lnTo>
                  <a:pt x="332994" y="393992"/>
                </a:lnTo>
                <a:lnTo>
                  <a:pt x="337832" y="391769"/>
                </a:lnTo>
                <a:lnTo>
                  <a:pt x="345071" y="391769"/>
                </a:lnTo>
                <a:lnTo>
                  <a:pt x="359537" y="387311"/>
                </a:lnTo>
                <a:lnTo>
                  <a:pt x="364375" y="385089"/>
                </a:lnTo>
                <a:lnTo>
                  <a:pt x="376428" y="373951"/>
                </a:lnTo>
                <a:lnTo>
                  <a:pt x="378853" y="367284"/>
                </a:lnTo>
                <a:lnTo>
                  <a:pt x="381444" y="362826"/>
                </a:lnTo>
                <a:lnTo>
                  <a:pt x="382016" y="361848"/>
                </a:lnTo>
                <a:lnTo>
                  <a:pt x="384276" y="355587"/>
                </a:lnTo>
                <a:lnTo>
                  <a:pt x="385635" y="348500"/>
                </a:lnTo>
                <a:lnTo>
                  <a:pt x="386092" y="340575"/>
                </a:lnTo>
                <a:close/>
              </a:path>
            </a:pathLst>
          </a:custGeom>
          <a:solidFill>
            <a:srgbClr val="6BA6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63828" y="6083249"/>
            <a:ext cx="393700" cy="543560"/>
          </a:xfrm>
          <a:custGeom>
            <a:avLst/>
            <a:gdLst/>
            <a:ahLst/>
            <a:cxnLst/>
            <a:rect l="l" t="t" r="r" b="b"/>
            <a:pathLst>
              <a:path w="393700" h="543559">
                <a:moveTo>
                  <a:pt x="178562" y="80137"/>
                </a:moveTo>
                <a:lnTo>
                  <a:pt x="165328" y="31292"/>
                </a:lnTo>
                <a:lnTo>
                  <a:pt x="127279" y="5003"/>
                </a:lnTo>
                <a:lnTo>
                  <a:pt x="89281" y="0"/>
                </a:lnTo>
                <a:lnTo>
                  <a:pt x="77444" y="406"/>
                </a:lnTo>
                <a:lnTo>
                  <a:pt x="34086" y="13906"/>
                </a:lnTo>
                <a:lnTo>
                  <a:pt x="7239" y="48958"/>
                </a:lnTo>
                <a:lnTo>
                  <a:pt x="4445" y="56019"/>
                </a:lnTo>
                <a:lnTo>
                  <a:pt x="3009" y="63715"/>
                </a:lnTo>
                <a:lnTo>
                  <a:pt x="2489" y="71818"/>
                </a:lnTo>
                <a:lnTo>
                  <a:pt x="2413" y="164719"/>
                </a:lnTo>
                <a:lnTo>
                  <a:pt x="53086" y="164719"/>
                </a:lnTo>
                <a:lnTo>
                  <a:pt x="53086" y="68999"/>
                </a:lnTo>
                <a:lnTo>
                  <a:pt x="60325" y="55638"/>
                </a:lnTo>
                <a:lnTo>
                  <a:pt x="67564" y="48958"/>
                </a:lnTo>
                <a:lnTo>
                  <a:pt x="77216" y="44513"/>
                </a:lnTo>
                <a:lnTo>
                  <a:pt x="91694" y="44513"/>
                </a:lnTo>
                <a:lnTo>
                  <a:pt x="107530" y="47015"/>
                </a:lnTo>
                <a:lnTo>
                  <a:pt x="118833" y="54533"/>
                </a:lnTo>
                <a:lnTo>
                  <a:pt x="125628" y="67056"/>
                </a:lnTo>
                <a:lnTo>
                  <a:pt x="127889" y="84582"/>
                </a:lnTo>
                <a:lnTo>
                  <a:pt x="127812" y="136334"/>
                </a:lnTo>
                <a:lnTo>
                  <a:pt x="127292" y="148018"/>
                </a:lnTo>
                <a:lnTo>
                  <a:pt x="125857" y="159702"/>
                </a:lnTo>
                <a:lnTo>
                  <a:pt x="123063" y="171399"/>
                </a:lnTo>
                <a:lnTo>
                  <a:pt x="120802" y="183083"/>
                </a:lnTo>
                <a:lnTo>
                  <a:pt x="117627" y="194767"/>
                </a:lnTo>
                <a:lnTo>
                  <a:pt x="113563" y="206451"/>
                </a:lnTo>
                <a:lnTo>
                  <a:pt x="108585" y="218135"/>
                </a:lnTo>
                <a:lnTo>
                  <a:pt x="0" y="494157"/>
                </a:lnTo>
                <a:lnTo>
                  <a:pt x="0" y="536448"/>
                </a:lnTo>
                <a:lnTo>
                  <a:pt x="176149" y="536448"/>
                </a:lnTo>
                <a:lnTo>
                  <a:pt x="176149" y="489699"/>
                </a:lnTo>
                <a:lnTo>
                  <a:pt x="60325" y="489699"/>
                </a:lnTo>
                <a:lnTo>
                  <a:pt x="154432" y="249301"/>
                </a:lnTo>
                <a:lnTo>
                  <a:pt x="167665" y="209232"/>
                </a:lnTo>
                <a:lnTo>
                  <a:pt x="176758" y="165544"/>
                </a:lnTo>
                <a:lnTo>
                  <a:pt x="178562" y="133553"/>
                </a:lnTo>
                <a:lnTo>
                  <a:pt x="178562" y="80137"/>
                </a:lnTo>
                <a:close/>
              </a:path>
              <a:path w="393700" h="543559">
                <a:moveTo>
                  <a:pt x="393268" y="77901"/>
                </a:moveTo>
                <a:lnTo>
                  <a:pt x="393014" y="71221"/>
                </a:lnTo>
                <a:lnTo>
                  <a:pt x="392315" y="64541"/>
                </a:lnTo>
                <a:lnTo>
                  <a:pt x="390944" y="57873"/>
                </a:lnTo>
                <a:lnTo>
                  <a:pt x="390067" y="49911"/>
                </a:lnTo>
                <a:lnTo>
                  <a:pt x="388251" y="44513"/>
                </a:lnTo>
                <a:lnTo>
                  <a:pt x="387604" y="42570"/>
                </a:lnTo>
                <a:lnTo>
                  <a:pt x="383781" y="35648"/>
                </a:lnTo>
                <a:lnTo>
                  <a:pt x="352310" y="8902"/>
                </a:lnTo>
                <a:lnTo>
                  <a:pt x="345071" y="5715"/>
                </a:lnTo>
                <a:lnTo>
                  <a:pt x="345071" y="77901"/>
                </a:lnTo>
                <a:lnTo>
                  <a:pt x="345071" y="462991"/>
                </a:lnTo>
                <a:lnTo>
                  <a:pt x="342646" y="467436"/>
                </a:lnTo>
                <a:lnTo>
                  <a:pt x="342646" y="478574"/>
                </a:lnTo>
                <a:lnTo>
                  <a:pt x="337832" y="487476"/>
                </a:lnTo>
                <a:lnTo>
                  <a:pt x="332994" y="489699"/>
                </a:lnTo>
                <a:lnTo>
                  <a:pt x="328180" y="494157"/>
                </a:lnTo>
                <a:lnTo>
                  <a:pt x="323354" y="496379"/>
                </a:lnTo>
                <a:lnTo>
                  <a:pt x="316103" y="498602"/>
                </a:lnTo>
                <a:lnTo>
                  <a:pt x="296811" y="498602"/>
                </a:lnTo>
                <a:lnTo>
                  <a:pt x="289572" y="496379"/>
                </a:lnTo>
                <a:lnTo>
                  <a:pt x="284734" y="494157"/>
                </a:lnTo>
                <a:lnTo>
                  <a:pt x="279920" y="489699"/>
                </a:lnTo>
                <a:lnTo>
                  <a:pt x="275082" y="487476"/>
                </a:lnTo>
                <a:lnTo>
                  <a:pt x="267843" y="474116"/>
                </a:lnTo>
                <a:lnTo>
                  <a:pt x="267843" y="68999"/>
                </a:lnTo>
                <a:lnTo>
                  <a:pt x="277495" y="51193"/>
                </a:lnTo>
                <a:lnTo>
                  <a:pt x="282321" y="48958"/>
                </a:lnTo>
                <a:lnTo>
                  <a:pt x="296811" y="44513"/>
                </a:lnTo>
                <a:lnTo>
                  <a:pt x="316103" y="44513"/>
                </a:lnTo>
                <a:lnTo>
                  <a:pt x="323354" y="46736"/>
                </a:lnTo>
                <a:lnTo>
                  <a:pt x="332994" y="51193"/>
                </a:lnTo>
                <a:lnTo>
                  <a:pt x="337832" y="55638"/>
                </a:lnTo>
                <a:lnTo>
                  <a:pt x="342646" y="64541"/>
                </a:lnTo>
                <a:lnTo>
                  <a:pt x="342646" y="73456"/>
                </a:lnTo>
                <a:lnTo>
                  <a:pt x="345071" y="77901"/>
                </a:lnTo>
                <a:lnTo>
                  <a:pt x="345071" y="5715"/>
                </a:lnTo>
                <a:lnTo>
                  <a:pt x="342773" y="4686"/>
                </a:lnTo>
                <a:lnTo>
                  <a:pt x="332092" y="1943"/>
                </a:lnTo>
                <a:lnTo>
                  <a:pt x="320065" y="444"/>
                </a:lnTo>
                <a:lnTo>
                  <a:pt x="306463" y="0"/>
                </a:lnTo>
                <a:lnTo>
                  <a:pt x="292468" y="444"/>
                </a:lnTo>
                <a:lnTo>
                  <a:pt x="250990" y="12966"/>
                </a:lnTo>
                <a:lnTo>
                  <a:pt x="224713" y="42570"/>
                </a:lnTo>
                <a:lnTo>
                  <a:pt x="219202" y="64554"/>
                </a:lnTo>
                <a:lnTo>
                  <a:pt x="217551" y="77901"/>
                </a:lnTo>
                <a:lnTo>
                  <a:pt x="217170" y="84582"/>
                </a:lnTo>
                <a:lnTo>
                  <a:pt x="217170" y="458533"/>
                </a:lnTo>
                <a:lnTo>
                  <a:pt x="217551" y="465213"/>
                </a:lnTo>
                <a:lnTo>
                  <a:pt x="219202" y="478574"/>
                </a:lnTo>
                <a:lnTo>
                  <a:pt x="219583" y="485241"/>
                </a:lnTo>
                <a:lnTo>
                  <a:pt x="244017" y="523925"/>
                </a:lnTo>
                <a:lnTo>
                  <a:pt x="279615" y="540346"/>
                </a:lnTo>
                <a:lnTo>
                  <a:pt x="306463" y="543128"/>
                </a:lnTo>
                <a:lnTo>
                  <a:pt x="320065" y="542353"/>
                </a:lnTo>
                <a:lnTo>
                  <a:pt x="360870" y="529170"/>
                </a:lnTo>
                <a:lnTo>
                  <a:pt x="378853" y="511962"/>
                </a:lnTo>
                <a:lnTo>
                  <a:pt x="383781" y="506222"/>
                </a:lnTo>
                <a:lnTo>
                  <a:pt x="387604" y="499440"/>
                </a:lnTo>
                <a:lnTo>
                  <a:pt x="387883" y="498602"/>
                </a:lnTo>
                <a:lnTo>
                  <a:pt x="390067" y="492239"/>
                </a:lnTo>
                <a:lnTo>
                  <a:pt x="390944" y="485241"/>
                </a:lnTo>
                <a:lnTo>
                  <a:pt x="392315" y="478574"/>
                </a:lnTo>
                <a:lnTo>
                  <a:pt x="393014" y="471893"/>
                </a:lnTo>
                <a:lnTo>
                  <a:pt x="393179" y="467436"/>
                </a:lnTo>
                <a:lnTo>
                  <a:pt x="393268" y="77901"/>
                </a:lnTo>
                <a:close/>
              </a:path>
            </a:pathLst>
          </a:custGeom>
          <a:solidFill>
            <a:srgbClr val="FDCD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307798" y="6083238"/>
            <a:ext cx="179070" cy="536575"/>
          </a:xfrm>
          <a:custGeom>
            <a:avLst/>
            <a:gdLst/>
            <a:ahLst/>
            <a:cxnLst/>
            <a:rect l="l" t="t" r="r" b="b"/>
            <a:pathLst>
              <a:path w="179069" h="536575">
                <a:moveTo>
                  <a:pt x="89341" y="0"/>
                </a:moveTo>
                <a:lnTo>
                  <a:pt x="48294" y="6678"/>
                </a:lnTo>
                <a:lnTo>
                  <a:pt x="16765" y="29874"/>
                </a:lnTo>
                <a:lnTo>
                  <a:pt x="7248" y="48966"/>
                </a:lnTo>
                <a:lnTo>
                  <a:pt x="4470" y="56030"/>
                </a:lnTo>
                <a:lnTo>
                  <a:pt x="3043" y="63717"/>
                </a:lnTo>
                <a:lnTo>
                  <a:pt x="2518" y="71822"/>
                </a:lnTo>
                <a:lnTo>
                  <a:pt x="2443" y="164720"/>
                </a:lnTo>
                <a:lnTo>
                  <a:pt x="53099" y="164720"/>
                </a:lnTo>
                <a:lnTo>
                  <a:pt x="53099" y="69002"/>
                </a:lnTo>
                <a:lnTo>
                  <a:pt x="60348" y="55645"/>
                </a:lnTo>
                <a:lnTo>
                  <a:pt x="67596" y="48966"/>
                </a:lnTo>
                <a:lnTo>
                  <a:pt x="77287" y="44519"/>
                </a:lnTo>
                <a:lnTo>
                  <a:pt x="91702" y="44519"/>
                </a:lnTo>
                <a:lnTo>
                  <a:pt x="107570" y="47023"/>
                </a:lnTo>
                <a:lnTo>
                  <a:pt x="118894" y="54536"/>
                </a:lnTo>
                <a:lnTo>
                  <a:pt x="125683" y="67056"/>
                </a:lnTo>
                <a:lnTo>
                  <a:pt x="127944" y="84583"/>
                </a:lnTo>
                <a:lnTo>
                  <a:pt x="127869" y="136338"/>
                </a:lnTo>
                <a:lnTo>
                  <a:pt x="127343" y="148026"/>
                </a:lnTo>
                <a:lnTo>
                  <a:pt x="125917" y="159712"/>
                </a:lnTo>
                <a:lnTo>
                  <a:pt x="123139" y="171398"/>
                </a:lnTo>
                <a:lnTo>
                  <a:pt x="120862" y="183084"/>
                </a:lnTo>
                <a:lnTo>
                  <a:pt x="117692" y="194770"/>
                </a:lnTo>
                <a:lnTo>
                  <a:pt x="113622" y="206456"/>
                </a:lnTo>
                <a:lnTo>
                  <a:pt x="108642" y="218141"/>
                </a:lnTo>
                <a:lnTo>
                  <a:pt x="0" y="494160"/>
                </a:lnTo>
                <a:lnTo>
                  <a:pt x="0" y="536448"/>
                </a:lnTo>
                <a:lnTo>
                  <a:pt x="176157" y="536448"/>
                </a:lnTo>
                <a:lnTo>
                  <a:pt x="176157" y="489705"/>
                </a:lnTo>
                <a:lnTo>
                  <a:pt x="57986" y="489705"/>
                </a:lnTo>
                <a:lnTo>
                  <a:pt x="154494" y="249303"/>
                </a:lnTo>
                <a:lnTo>
                  <a:pt x="158479" y="235949"/>
                </a:lnTo>
                <a:lnTo>
                  <a:pt x="167367" y="209236"/>
                </a:lnTo>
                <a:lnTo>
                  <a:pt x="171352" y="195882"/>
                </a:lnTo>
                <a:lnTo>
                  <a:pt x="174512" y="180821"/>
                </a:lnTo>
                <a:lnTo>
                  <a:pt x="176778" y="165554"/>
                </a:lnTo>
                <a:lnTo>
                  <a:pt x="178144" y="149869"/>
                </a:lnTo>
                <a:lnTo>
                  <a:pt x="178600" y="133558"/>
                </a:lnTo>
                <a:lnTo>
                  <a:pt x="178600" y="80136"/>
                </a:lnTo>
                <a:lnTo>
                  <a:pt x="165373" y="31301"/>
                </a:lnTo>
                <a:lnTo>
                  <a:pt x="127323" y="5008"/>
                </a:lnTo>
                <a:lnTo>
                  <a:pt x="109679" y="1252"/>
                </a:lnTo>
                <a:lnTo>
                  <a:pt x="89341" y="0"/>
                </a:lnTo>
                <a:close/>
              </a:path>
            </a:pathLst>
          </a:custGeom>
          <a:solidFill>
            <a:srgbClr val="FDCD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14698" y="6414902"/>
            <a:ext cx="156774" cy="20752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25002" y="6083238"/>
            <a:ext cx="1365853" cy="6574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6646" y="2271140"/>
            <a:ext cx="8019415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6646" y="2545460"/>
            <a:ext cx="7353934" cy="2305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4340" y="5073396"/>
            <a:ext cx="50800" cy="11430"/>
          </a:xfrm>
          <a:custGeom>
            <a:avLst/>
            <a:gdLst/>
            <a:ahLst/>
            <a:cxnLst/>
            <a:rect l="l" t="t" r="r" b="b"/>
            <a:pathLst>
              <a:path w="50800" h="11429">
                <a:moveTo>
                  <a:pt x="0" y="11429"/>
                </a:moveTo>
                <a:lnTo>
                  <a:pt x="50292" y="11429"/>
                </a:lnTo>
                <a:lnTo>
                  <a:pt x="50292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FFD1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79347"/>
            <a:ext cx="9905999" cy="4419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9221469" y="6415227"/>
            <a:ext cx="11176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15" dirty="0">
                <a:latin typeface="Calibri"/>
                <a:cs typeface="Calibri"/>
              </a:rPr>
              <a:t>2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13766" y="98297"/>
            <a:ext cx="89071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0" dirty="0"/>
              <a:t>Потребительский </a:t>
            </a:r>
            <a:r>
              <a:rPr sz="2000" dirty="0"/>
              <a:t>кредит</a:t>
            </a:r>
            <a:r>
              <a:rPr sz="2000" spc="-15" dirty="0"/>
              <a:t> </a:t>
            </a:r>
            <a:r>
              <a:rPr sz="2000" dirty="0"/>
              <a:t>с</a:t>
            </a:r>
            <a:r>
              <a:rPr sz="2000" spc="-10" dirty="0"/>
              <a:t> </a:t>
            </a:r>
            <a:r>
              <a:rPr sz="2000" spc="-15" dirty="0"/>
              <a:t>государственной</a:t>
            </a:r>
            <a:r>
              <a:rPr sz="2000" spc="25" dirty="0"/>
              <a:t> </a:t>
            </a:r>
            <a:r>
              <a:rPr sz="2000" spc="-10" dirty="0"/>
              <a:t>поддержкой</a:t>
            </a:r>
            <a:r>
              <a:rPr sz="2000" spc="-30" dirty="0"/>
              <a:t> </a:t>
            </a:r>
            <a:r>
              <a:rPr sz="2000" dirty="0"/>
              <a:t>для</a:t>
            </a:r>
            <a:r>
              <a:rPr sz="2000" spc="10" dirty="0"/>
              <a:t> </a:t>
            </a:r>
            <a:r>
              <a:rPr sz="2000" spc="-10" dirty="0"/>
              <a:t>жителей </a:t>
            </a:r>
            <a:r>
              <a:rPr sz="2000" spc="-540" dirty="0"/>
              <a:t> </a:t>
            </a:r>
            <a:r>
              <a:rPr sz="2000" spc="-5" dirty="0"/>
              <a:t>села</a:t>
            </a:r>
            <a:endParaRPr sz="2000"/>
          </a:p>
        </p:txBody>
      </p:sp>
      <p:grpSp>
        <p:nvGrpSpPr>
          <p:cNvPr id="12" name="object 12"/>
          <p:cNvGrpSpPr/>
          <p:nvPr/>
        </p:nvGrpSpPr>
        <p:grpSpPr>
          <a:xfrm>
            <a:off x="164592" y="976883"/>
            <a:ext cx="9509760" cy="3111500"/>
            <a:chOff x="164592" y="976883"/>
            <a:chExt cx="9509760" cy="3111500"/>
          </a:xfrm>
        </p:grpSpPr>
        <p:sp>
          <p:nvSpPr>
            <p:cNvPr id="13" name="object 13"/>
            <p:cNvSpPr/>
            <p:nvPr/>
          </p:nvSpPr>
          <p:spPr>
            <a:xfrm>
              <a:off x="164592" y="981455"/>
              <a:ext cx="5081270" cy="3093720"/>
            </a:xfrm>
            <a:custGeom>
              <a:avLst/>
              <a:gdLst/>
              <a:ahLst/>
              <a:cxnLst/>
              <a:rect l="l" t="t" r="r" b="b"/>
              <a:pathLst>
                <a:path w="5081270" h="3093720">
                  <a:moveTo>
                    <a:pt x="5081003" y="0"/>
                  </a:moveTo>
                  <a:lnTo>
                    <a:pt x="0" y="0"/>
                  </a:lnTo>
                  <a:lnTo>
                    <a:pt x="0" y="1892808"/>
                  </a:lnTo>
                  <a:lnTo>
                    <a:pt x="0" y="3093720"/>
                  </a:lnTo>
                  <a:lnTo>
                    <a:pt x="5081003" y="3093720"/>
                  </a:lnTo>
                  <a:lnTo>
                    <a:pt x="5081003" y="1892808"/>
                  </a:lnTo>
                  <a:lnTo>
                    <a:pt x="5081003" y="0"/>
                  </a:lnTo>
                  <a:close/>
                </a:path>
              </a:pathLst>
            </a:custGeom>
            <a:solidFill>
              <a:srgbClr val="EBEB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8844" y="976883"/>
              <a:ext cx="4445000" cy="3111500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271983" y="1087628"/>
            <a:ext cx="42024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Microsoft Sans Serif"/>
                <a:cs typeface="Microsoft Sans Serif"/>
              </a:rPr>
              <a:t>Кредит</a:t>
            </a:r>
            <a:r>
              <a:rPr sz="1200" dirty="0">
                <a:latin typeface="Microsoft Sans Serif"/>
                <a:cs typeface="Microsoft Sans Serif"/>
              </a:rPr>
              <a:t> с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льготной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процентной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ставкой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благоустройство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Microsoft Sans Serif"/>
                <a:cs typeface="Microsoft Sans Serif"/>
              </a:rPr>
              <a:t>домовладений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9110" y="3782948"/>
            <a:ext cx="93408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750" spc="-10" dirty="0">
                <a:latin typeface="Microsoft Sans Serif"/>
                <a:cs typeface="Microsoft Sans Serif"/>
              </a:rPr>
              <a:t>электроснабжение</a:t>
            </a:r>
            <a:r>
              <a:rPr sz="750" spc="-15" baseline="27777" dirty="0">
                <a:latin typeface="Microsoft Sans Serif"/>
                <a:cs typeface="Microsoft Sans Serif"/>
              </a:rPr>
              <a:t>*</a:t>
            </a:r>
            <a:endParaRPr sz="750" baseline="27777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08733" y="2952114"/>
            <a:ext cx="2805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Microsoft Sans Serif"/>
                <a:cs typeface="Microsoft Sans Serif"/>
              </a:rPr>
              <a:t>Приобретение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и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монтаж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 договору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подряда, 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заключенному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подрядной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организацией, </a:t>
            </a:r>
            <a:r>
              <a:rPr sz="1000" spc="-10" dirty="0">
                <a:latin typeface="Microsoft Sans Serif"/>
                <a:cs typeface="Microsoft Sans Serif"/>
              </a:rPr>
              <a:t> оборудования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для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обеспечения 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централизованных/автономных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коммуникаций:</a:t>
            </a:r>
            <a:endParaRPr sz="1000" dirty="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45564" y="4451730"/>
            <a:ext cx="57086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750" spc="-5" dirty="0">
                <a:latin typeface="Microsoft Sans Serif"/>
                <a:cs typeface="Microsoft Sans Serif"/>
              </a:rPr>
              <a:t>отопление</a:t>
            </a:r>
            <a:r>
              <a:rPr sz="750" spc="-7" baseline="27777" dirty="0">
                <a:latin typeface="Microsoft Sans Serif"/>
                <a:cs typeface="Microsoft Sans Serif"/>
              </a:rPr>
              <a:t>*</a:t>
            </a:r>
            <a:endParaRPr sz="750" baseline="27777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12286" y="3713226"/>
            <a:ext cx="184150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sz="750" spc="-5" dirty="0">
                <a:latin typeface="Microsoft Sans Serif"/>
                <a:cs typeface="Microsoft Sans Serif"/>
              </a:rPr>
              <a:t>водоснабжение</a:t>
            </a:r>
            <a:r>
              <a:rPr sz="750" spc="-7" baseline="27777" dirty="0">
                <a:latin typeface="Microsoft Sans Serif"/>
                <a:cs typeface="Microsoft Sans Serif"/>
              </a:rPr>
              <a:t>* </a:t>
            </a:r>
            <a:r>
              <a:rPr sz="750" dirty="0">
                <a:latin typeface="Microsoft Sans Serif"/>
                <a:cs typeface="Microsoft Sans Serif"/>
              </a:rPr>
              <a:t>(в </a:t>
            </a:r>
            <a:r>
              <a:rPr sz="750" spc="-5" dirty="0">
                <a:latin typeface="Microsoft Sans Serif"/>
                <a:cs typeface="Microsoft Sans Serif"/>
              </a:rPr>
              <a:t>том </a:t>
            </a:r>
            <a:r>
              <a:rPr sz="750" dirty="0">
                <a:latin typeface="Microsoft Sans Serif"/>
                <a:cs typeface="Microsoft Sans Serif"/>
              </a:rPr>
              <a:t>числе на </a:t>
            </a:r>
            <a:r>
              <a:rPr sz="750" spc="-5" dirty="0">
                <a:latin typeface="Microsoft Sans Serif"/>
                <a:cs typeface="Microsoft Sans Serif"/>
              </a:rPr>
              <a:t>оплату </a:t>
            </a:r>
            <a:r>
              <a:rPr sz="750" spc="-185" dirty="0">
                <a:latin typeface="Microsoft Sans Serif"/>
                <a:cs typeface="Microsoft Sans Serif"/>
              </a:rPr>
              <a:t> </a:t>
            </a:r>
            <a:r>
              <a:rPr sz="750" spc="-5" dirty="0">
                <a:latin typeface="Microsoft Sans Serif"/>
                <a:cs typeface="Microsoft Sans Serif"/>
              </a:rPr>
              <a:t>услуг</a:t>
            </a:r>
            <a:r>
              <a:rPr sz="750" spc="5" dirty="0">
                <a:latin typeface="Microsoft Sans Serif"/>
                <a:cs typeface="Microsoft Sans Serif"/>
              </a:rPr>
              <a:t> </a:t>
            </a:r>
            <a:r>
              <a:rPr sz="750" spc="-5" dirty="0">
                <a:latin typeface="Microsoft Sans Serif"/>
                <a:cs typeface="Microsoft Sans Serif"/>
              </a:rPr>
              <a:t>подрядной</a:t>
            </a:r>
            <a:r>
              <a:rPr sz="750" spc="-25" dirty="0">
                <a:latin typeface="Microsoft Sans Serif"/>
                <a:cs typeface="Microsoft Sans Serif"/>
              </a:rPr>
              <a:t> </a:t>
            </a:r>
            <a:r>
              <a:rPr sz="750" spc="-10" dirty="0">
                <a:latin typeface="Microsoft Sans Serif"/>
                <a:cs typeface="Microsoft Sans Serif"/>
              </a:rPr>
              <a:t>организации</a:t>
            </a:r>
            <a:r>
              <a:rPr sz="750" spc="-25" dirty="0">
                <a:latin typeface="Microsoft Sans Serif"/>
                <a:cs typeface="Microsoft Sans Serif"/>
              </a:rPr>
              <a:t> </a:t>
            </a:r>
            <a:r>
              <a:rPr sz="750" spc="-5" dirty="0">
                <a:latin typeface="Microsoft Sans Serif"/>
                <a:cs typeface="Microsoft Sans Serif"/>
              </a:rPr>
              <a:t>по</a:t>
            </a:r>
            <a:endParaRPr sz="75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</a:pPr>
            <a:r>
              <a:rPr sz="750" spc="-5" dirty="0">
                <a:latin typeface="Microsoft Sans Serif"/>
                <a:cs typeface="Microsoft Sans Serif"/>
              </a:rPr>
              <a:t>бурению</a:t>
            </a:r>
            <a:r>
              <a:rPr sz="750" spc="-15" dirty="0">
                <a:latin typeface="Microsoft Sans Serif"/>
                <a:cs typeface="Microsoft Sans Serif"/>
              </a:rPr>
              <a:t> </a:t>
            </a:r>
            <a:r>
              <a:rPr sz="750" spc="-10" dirty="0">
                <a:latin typeface="Microsoft Sans Serif"/>
                <a:cs typeface="Microsoft Sans Serif"/>
              </a:rPr>
              <a:t>водозаборных</a:t>
            </a:r>
            <a:r>
              <a:rPr sz="750" spc="-30" dirty="0">
                <a:latin typeface="Microsoft Sans Serif"/>
                <a:cs typeface="Microsoft Sans Serif"/>
              </a:rPr>
              <a:t> </a:t>
            </a:r>
            <a:r>
              <a:rPr sz="750" spc="-10" dirty="0">
                <a:latin typeface="Microsoft Sans Serif"/>
                <a:cs typeface="Microsoft Sans Serif"/>
              </a:rPr>
              <a:t>скважин)</a:t>
            </a:r>
            <a:r>
              <a:rPr sz="750" spc="-20" dirty="0">
                <a:latin typeface="Microsoft Sans Serif"/>
                <a:cs typeface="Microsoft Sans Serif"/>
              </a:rPr>
              <a:t> </a:t>
            </a:r>
            <a:r>
              <a:rPr sz="750" dirty="0">
                <a:latin typeface="Microsoft Sans Serif"/>
                <a:cs typeface="Microsoft Sans Serif"/>
              </a:rPr>
              <a:t>и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12286" y="4056126"/>
            <a:ext cx="78295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750" spc="-5" dirty="0">
                <a:latin typeface="Microsoft Sans Serif"/>
                <a:cs typeface="Microsoft Sans Serif"/>
              </a:rPr>
              <a:t>водоотведение</a:t>
            </a:r>
            <a:r>
              <a:rPr sz="750" spc="-7" baseline="27777" dirty="0">
                <a:latin typeface="Microsoft Sans Serif"/>
                <a:cs typeface="Microsoft Sans Serif"/>
              </a:rPr>
              <a:t>*</a:t>
            </a:r>
            <a:endParaRPr sz="750" baseline="27777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96360" y="4414520"/>
            <a:ext cx="135636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750" spc="-10" dirty="0">
                <a:latin typeface="Microsoft Sans Serif"/>
                <a:cs typeface="Microsoft Sans Serif"/>
              </a:rPr>
              <a:t>газо</a:t>
            </a:r>
            <a:r>
              <a:rPr sz="750" spc="-5" dirty="0">
                <a:latin typeface="Microsoft Sans Serif"/>
                <a:cs typeface="Microsoft Sans Serif"/>
              </a:rPr>
              <a:t>с</a:t>
            </a:r>
            <a:r>
              <a:rPr sz="750" dirty="0">
                <a:latin typeface="Microsoft Sans Serif"/>
                <a:cs typeface="Microsoft Sans Serif"/>
              </a:rPr>
              <a:t>н</a:t>
            </a:r>
            <a:r>
              <a:rPr sz="750" spc="-5" dirty="0">
                <a:latin typeface="Microsoft Sans Serif"/>
                <a:cs typeface="Microsoft Sans Serif"/>
              </a:rPr>
              <a:t>а</a:t>
            </a:r>
            <a:r>
              <a:rPr sz="750" spc="-15" dirty="0">
                <a:latin typeface="Microsoft Sans Serif"/>
                <a:cs typeface="Microsoft Sans Serif"/>
              </a:rPr>
              <a:t>бж</a:t>
            </a:r>
            <a:r>
              <a:rPr sz="750" spc="-25" dirty="0">
                <a:latin typeface="Microsoft Sans Serif"/>
                <a:cs typeface="Microsoft Sans Serif"/>
              </a:rPr>
              <a:t>е</a:t>
            </a:r>
            <a:r>
              <a:rPr sz="750" dirty="0">
                <a:latin typeface="Microsoft Sans Serif"/>
                <a:cs typeface="Microsoft Sans Serif"/>
              </a:rPr>
              <a:t>н</a:t>
            </a:r>
            <a:r>
              <a:rPr sz="750" spc="-5" dirty="0">
                <a:latin typeface="Microsoft Sans Serif"/>
                <a:cs typeface="Microsoft Sans Serif"/>
              </a:rPr>
              <a:t>и</a:t>
            </a:r>
            <a:r>
              <a:rPr sz="750" spc="-15" dirty="0">
                <a:latin typeface="Microsoft Sans Serif"/>
                <a:cs typeface="Microsoft Sans Serif"/>
              </a:rPr>
              <a:t>е</a:t>
            </a:r>
            <a:r>
              <a:rPr sz="750" baseline="27777" dirty="0">
                <a:latin typeface="Microsoft Sans Serif"/>
                <a:cs typeface="Microsoft Sans Serif"/>
              </a:rPr>
              <a:t>*</a:t>
            </a:r>
            <a:r>
              <a:rPr sz="750" spc="-30" baseline="27777" dirty="0">
                <a:latin typeface="Microsoft Sans Serif"/>
                <a:cs typeface="Microsoft Sans Serif"/>
              </a:rPr>
              <a:t> </a:t>
            </a:r>
            <a:r>
              <a:rPr sz="750" dirty="0">
                <a:latin typeface="Microsoft Sans Serif"/>
                <a:cs typeface="Microsoft Sans Serif"/>
              </a:rPr>
              <a:t>(в</a:t>
            </a:r>
            <a:endParaRPr sz="75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</a:pPr>
            <a:r>
              <a:rPr sz="750" spc="-5" dirty="0">
                <a:latin typeface="Microsoft Sans Serif"/>
                <a:cs typeface="Microsoft Sans Serif"/>
              </a:rPr>
              <a:t>газифи</a:t>
            </a:r>
            <a:r>
              <a:rPr sz="750" spc="-10" dirty="0">
                <a:latin typeface="Microsoft Sans Serif"/>
                <a:cs typeface="Microsoft Sans Serif"/>
              </a:rPr>
              <a:t>ц</a:t>
            </a:r>
            <a:r>
              <a:rPr sz="750" spc="-5" dirty="0">
                <a:latin typeface="Microsoft Sans Serif"/>
                <a:cs typeface="Microsoft Sans Serif"/>
              </a:rPr>
              <a:t>иро</a:t>
            </a:r>
            <a:r>
              <a:rPr sz="750" spc="-10" dirty="0">
                <a:latin typeface="Microsoft Sans Serif"/>
                <a:cs typeface="Microsoft Sans Serif"/>
              </a:rPr>
              <a:t>в</a:t>
            </a:r>
            <a:r>
              <a:rPr sz="750" spc="-5" dirty="0">
                <a:latin typeface="Microsoft Sans Serif"/>
                <a:cs typeface="Microsoft Sans Serif"/>
              </a:rPr>
              <a:t>а</a:t>
            </a:r>
            <a:r>
              <a:rPr sz="750" dirty="0">
                <a:latin typeface="Microsoft Sans Serif"/>
                <a:cs typeface="Microsoft Sans Serif"/>
              </a:rPr>
              <a:t>н</a:t>
            </a:r>
            <a:r>
              <a:rPr sz="750" spc="-10" dirty="0">
                <a:latin typeface="Microsoft Sans Serif"/>
                <a:cs typeface="Microsoft Sans Serif"/>
              </a:rPr>
              <a:t>н</a:t>
            </a:r>
            <a:r>
              <a:rPr sz="750" dirty="0">
                <a:latin typeface="Microsoft Sans Serif"/>
                <a:cs typeface="Microsoft Sans Serif"/>
              </a:rPr>
              <a:t>ых</a:t>
            </a:r>
            <a:r>
              <a:rPr sz="750" spc="-30" dirty="0">
                <a:latin typeface="Microsoft Sans Serif"/>
                <a:cs typeface="Microsoft Sans Serif"/>
              </a:rPr>
              <a:t> </a:t>
            </a:r>
            <a:r>
              <a:rPr sz="750" spc="-5" dirty="0">
                <a:latin typeface="Microsoft Sans Serif"/>
                <a:cs typeface="Microsoft Sans Serif"/>
              </a:rPr>
              <a:t>райо</a:t>
            </a:r>
            <a:r>
              <a:rPr sz="750" dirty="0">
                <a:latin typeface="Microsoft Sans Serif"/>
                <a:cs typeface="Microsoft Sans Serif"/>
              </a:rPr>
              <a:t>н</a:t>
            </a:r>
            <a:r>
              <a:rPr sz="750" spc="-5" dirty="0">
                <a:latin typeface="Microsoft Sans Serif"/>
                <a:cs typeface="Microsoft Sans Serif"/>
              </a:rPr>
              <a:t>а</a:t>
            </a:r>
            <a:r>
              <a:rPr sz="750" spc="-10" dirty="0">
                <a:latin typeface="Microsoft Sans Serif"/>
                <a:cs typeface="Microsoft Sans Serif"/>
              </a:rPr>
              <a:t>х</a:t>
            </a:r>
            <a:r>
              <a:rPr sz="750" dirty="0">
                <a:latin typeface="Microsoft Sans Serif"/>
                <a:cs typeface="Microsoft Sans Serif"/>
              </a:rPr>
              <a:t>)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95755" y="4730622"/>
            <a:ext cx="3367404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700" spc="-10" dirty="0">
                <a:latin typeface="Microsoft Sans Serif"/>
                <a:cs typeface="Microsoft Sans Serif"/>
              </a:rPr>
              <a:t>*жилых</a:t>
            </a:r>
            <a:r>
              <a:rPr sz="700" spc="2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домов</a:t>
            </a:r>
            <a:r>
              <a:rPr sz="700" spc="3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(помещений),</a:t>
            </a:r>
            <a:r>
              <a:rPr sz="700" spc="8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расположенных</a:t>
            </a:r>
            <a:r>
              <a:rPr sz="700" spc="3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на</a:t>
            </a:r>
            <a:r>
              <a:rPr sz="700" spc="3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сельских</a:t>
            </a:r>
            <a:r>
              <a:rPr sz="700" spc="5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территориях</a:t>
            </a:r>
            <a:r>
              <a:rPr sz="700" spc="4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(сельских </a:t>
            </a:r>
            <a:r>
              <a:rPr sz="700" spc="-17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агломерациях)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23" name="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03804" y="4382379"/>
            <a:ext cx="284988" cy="249701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42288" y="4369308"/>
            <a:ext cx="219456" cy="249936"/>
          </a:xfrm>
          <a:prstGeom prst="rect">
            <a:avLst/>
          </a:prstGeom>
        </p:spPr>
      </p:pic>
      <p:grpSp>
        <p:nvGrpSpPr>
          <p:cNvPr id="25" name="object 25"/>
          <p:cNvGrpSpPr/>
          <p:nvPr/>
        </p:nvGrpSpPr>
        <p:grpSpPr>
          <a:xfrm>
            <a:off x="173736" y="2874264"/>
            <a:ext cx="3075940" cy="2199640"/>
            <a:chOff x="173736" y="2874264"/>
            <a:chExt cx="3075940" cy="2199640"/>
          </a:xfrm>
        </p:grpSpPr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07236" y="3694176"/>
              <a:ext cx="236219" cy="26822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00756" y="3709416"/>
              <a:ext cx="248412" cy="28193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5147" y="2985516"/>
              <a:ext cx="141732" cy="161544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73736" y="2874264"/>
              <a:ext cx="1266825" cy="2199640"/>
            </a:xfrm>
            <a:custGeom>
              <a:avLst/>
              <a:gdLst/>
              <a:ahLst/>
              <a:cxnLst/>
              <a:rect l="l" t="t" r="r" b="b"/>
              <a:pathLst>
                <a:path w="1266825" h="2199640">
                  <a:moveTo>
                    <a:pt x="1266444" y="0"/>
                  </a:moveTo>
                  <a:lnTo>
                    <a:pt x="0" y="0"/>
                  </a:lnTo>
                  <a:lnTo>
                    <a:pt x="0" y="2199132"/>
                  </a:lnTo>
                  <a:lnTo>
                    <a:pt x="1266444" y="2199132"/>
                  </a:lnTo>
                  <a:lnTo>
                    <a:pt x="126644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814576" y="5117972"/>
            <a:ext cx="3275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15" dirty="0">
                <a:latin typeface="Microsoft Sans Serif"/>
                <a:cs typeface="Microsoft Sans Serif"/>
              </a:rPr>
              <a:t>Ремонт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жилых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домов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(помещений),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расположенных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на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сельских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территориях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(сельских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агломерациях),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 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договорам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подряда,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заключенным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подрядными 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организациями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31" name="object 3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234727" y="4186515"/>
            <a:ext cx="152312" cy="153749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5320284" y="4180332"/>
            <a:ext cx="871855" cy="105664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101600" marR="160655">
              <a:lnSpc>
                <a:spcPct val="100000"/>
              </a:lnSpc>
            </a:pPr>
            <a:r>
              <a:rPr sz="1200" b="1" spc="-20" dirty="0">
                <a:latin typeface="Arial"/>
                <a:cs typeface="Arial"/>
              </a:rPr>
              <a:t>Сумма 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кр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0" dirty="0">
                <a:latin typeface="Arial"/>
                <a:cs typeface="Arial"/>
              </a:rPr>
              <a:t>ди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dirty="0">
                <a:latin typeface="Arial"/>
                <a:cs typeface="Arial"/>
              </a:rPr>
              <a:t>а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3" name="object 3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265207" y="4905799"/>
            <a:ext cx="152312" cy="152312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268935" y="3865626"/>
            <a:ext cx="1056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Цель</a:t>
            </a:r>
            <a:r>
              <a:rPr sz="1200" b="1" spc="-7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кредита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20284" y="5317235"/>
            <a:ext cx="871855" cy="52006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108585" rIns="0" bIns="0" rtlCol="0">
            <a:spAutoFit/>
          </a:bodyPr>
          <a:lstStyle/>
          <a:p>
            <a:pPr marL="101600" marR="160655">
              <a:lnSpc>
                <a:spcPts val="1150"/>
              </a:lnSpc>
              <a:spcBef>
                <a:spcPts val="855"/>
              </a:spcBef>
            </a:pPr>
            <a:r>
              <a:rPr sz="1200" b="1" spc="-5" dirty="0">
                <a:latin typeface="Arial"/>
                <a:cs typeface="Arial"/>
              </a:rPr>
              <a:t>Срок 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кр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0" dirty="0">
                <a:latin typeface="Arial"/>
                <a:cs typeface="Arial"/>
              </a:rPr>
              <a:t>ди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dirty="0">
                <a:latin typeface="Arial"/>
                <a:cs typeface="Arial"/>
              </a:rPr>
              <a:t>а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6" name="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233203" y="5321851"/>
            <a:ext cx="152312" cy="152312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1806067" y="2104135"/>
            <a:ext cx="310832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latin typeface="Microsoft Sans Serif"/>
                <a:cs typeface="Microsoft Sans Serif"/>
              </a:rPr>
              <a:t>Постоянная регистрация </a:t>
            </a:r>
            <a:r>
              <a:rPr sz="1050" dirty="0">
                <a:latin typeface="Microsoft Sans Serif"/>
                <a:cs typeface="Microsoft Sans Serif"/>
              </a:rPr>
              <a:t>на </a:t>
            </a:r>
            <a:r>
              <a:rPr sz="1050" spc="-5" dirty="0">
                <a:latin typeface="Microsoft Sans Serif"/>
                <a:cs typeface="Microsoft Sans Serif"/>
              </a:rPr>
              <a:t>сельской территории </a:t>
            </a:r>
            <a:r>
              <a:rPr sz="1050" spc="-265" dirty="0">
                <a:latin typeface="Microsoft Sans Serif"/>
                <a:cs typeface="Microsoft Sans Serif"/>
              </a:rPr>
              <a:t> </a:t>
            </a:r>
            <a:r>
              <a:rPr sz="1050" spc="-5" dirty="0">
                <a:latin typeface="Microsoft Sans Serif"/>
                <a:cs typeface="Microsoft Sans Serif"/>
              </a:rPr>
              <a:t>(сельской</a:t>
            </a:r>
            <a:r>
              <a:rPr sz="1050" spc="-10" dirty="0">
                <a:latin typeface="Microsoft Sans Serif"/>
                <a:cs typeface="Microsoft Sans Serif"/>
              </a:rPr>
              <a:t> </a:t>
            </a:r>
            <a:r>
              <a:rPr sz="1050" spc="-5" dirty="0">
                <a:latin typeface="Microsoft Sans Serif"/>
                <a:cs typeface="Microsoft Sans Serif"/>
              </a:rPr>
              <a:t>агломерации)</a:t>
            </a:r>
            <a:endParaRPr sz="105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7931" y="1690116"/>
            <a:ext cx="1290955" cy="71183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08585">
              <a:lnSpc>
                <a:spcPct val="100000"/>
              </a:lnSpc>
            </a:pPr>
            <a:r>
              <a:rPr sz="1200" b="1" spc="-15" dirty="0">
                <a:latin typeface="Arial"/>
                <a:cs typeface="Arial"/>
              </a:rPr>
              <a:t>Требования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к</a:t>
            </a:r>
            <a:endParaRPr sz="1200">
              <a:latin typeface="Arial"/>
              <a:cs typeface="Arial"/>
            </a:endParaRPr>
          </a:p>
          <a:p>
            <a:pPr marL="108585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latin typeface="Arial"/>
                <a:cs typeface="Arial"/>
              </a:rPr>
              <a:t>Заемщику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562100" y="1677923"/>
            <a:ext cx="5038725" cy="1371600"/>
            <a:chOff x="1562100" y="1677923"/>
            <a:chExt cx="5038725" cy="1371600"/>
          </a:xfrm>
        </p:grpSpPr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2100" y="1708403"/>
              <a:ext cx="161544" cy="161544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2100" y="2109215"/>
              <a:ext cx="161544" cy="161544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5228844" y="1677923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685800" y="0"/>
                  </a:moveTo>
                  <a:lnTo>
                    <a:pt x="636828" y="1722"/>
                  </a:lnTo>
                  <a:lnTo>
                    <a:pt x="588784" y="6811"/>
                  </a:lnTo>
                  <a:lnTo>
                    <a:pt x="541785" y="15151"/>
                  </a:lnTo>
                  <a:lnTo>
                    <a:pt x="495947" y="26625"/>
                  </a:lnTo>
                  <a:lnTo>
                    <a:pt x="451386" y="41118"/>
                  </a:lnTo>
                  <a:lnTo>
                    <a:pt x="408218" y="58514"/>
                  </a:lnTo>
                  <a:lnTo>
                    <a:pt x="366559" y="78696"/>
                  </a:lnTo>
                  <a:lnTo>
                    <a:pt x="326525" y="101548"/>
                  </a:lnTo>
                  <a:lnTo>
                    <a:pt x="288233" y="126954"/>
                  </a:lnTo>
                  <a:lnTo>
                    <a:pt x="251798" y="154798"/>
                  </a:lnTo>
                  <a:lnTo>
                    <a:pt x="217336" y="184964"/>
                  </a:lnTo>
                  <a:lnTo>
                    <a:pt x="184964" y="217336"/>
                  </a:lnTo>
                  <a:lnTo>
                    <a:pt x="154798" y="251798"/>
                  </a:lnTo>
                  <a:lnTo>
                    <a:pt x="126954" y="288233"/>
                  </a:lnTo>
                  <a:lnTo>
                    <a:pt x="101548" y="326525"/>
                  </a:lnTo>
                  <a:lnTo>
                    <a:pt x="78696" y="366559"/>
                  </a:lnTo>
                  <a:lnTo>
                    <a:pt x="58514" y="408218"/>
                  </a:lnTo>
                  <a:lnTo>
                    <a:pt x="41118" y="451386"/>
                  </a:lnTo>
                  <a:lnTo>
                    <a:pt x="26625" y="495947"/>
                  </a:lnTo>
                  <a:lnTo>
                    <a:pt x="15151" y="541785"/>
                  </a:lnTo>
                  <a:lnTo>
                    <a:pt x="6811" y="588784"/>
                  </a:lnTo>
                  <a:lnTo>
                    <a:pt x="1722" y="636828"/>
                  </a:lnTo>
                  <a:lnTo>
                    <a:pt x="0" y="685800"/>
                  </a:lnTo>
                  <a:lnTo>
                    <a:pt x="1722" y="734771"/>
                  </a:lnTo>
                  <a:lnTo>
                    <a:pt x="6811" y="782815"/>
                  </a:lnTo>
                  <a:lnTo>
                    <a:pt x="15151" y="829814"/>
                  </a:lnTo>
                  <a:lnTo>
                    <a:pt x="26625" y="875652"/>
                  </a:lnTo>
                  <a:lnTo>
                    <a:pt x="41118" y="920213"/>
                  </a:lnTo>
                  <a:lnTo>
                    <a:pt x="58514" y="963381"/>
                  </a:lnTo>
                  <a:lnTo>
                    <a:pt x="78696" y="1005040"/>
                  </a:lnTo>
                  <a:lnTo>
                    <a:pt x="101548" y="1045074"/>
                  </a:lnTo>
                  <a:lnTo>
                    <a:pt x="126954" y="1083366"/>
                  </a:lnTo>
                  <a:lnTo>
                    <a:pt x="154798" y="1119801"/>
                  </a:lnTo>
                  <a:lnTo>
                    <a:pt x="184964" y="1154263"/>
                  </a:lnTo>
                  <a:lnTo>
                    <a:pt x="217336" y="1186635"/>
                  </a:lnTo>
                  <a:lnTo>
                    <a:pt x="251798" y="1216801"/>
                  </a:lnTo>
                  <a:lnTo>
                    <a:pt x="288233" y="1244645"/>
                  </a:lnTo>
                  <a:lnTo>
                    <a:pt x="326525" y="1270051"/>
                  </a:lnTo>
                  <a:lnTo>
                    <a:pt x="366559" y="1292903"/>
                  </a:lnTo>
                  <a:lnTo>
                    <a:pt x="408218" y="1313085"/>
                  </a:lnTo>
                  <a:lnTo>
                    <a:pt x="451386" y="1330481"/>
                  </a:lnTo>
                  <a:lnTo>
                    <a:pt x="495947" y="1344974"/>
                  </a:lnTo>
                  <a:lnTo>
                    <a:pt x="541785" y="1356448"/>
                  </a:lnTo>
                  <a:lnTo>
                    <a:pt x="588784" y="1364788"/>
                  </a:lnTo>
                  <a:lnTo>
                    <a:pt x="636828" y="1369877"/>
                  </a:lnTo>
                  <a:lnTo>
                    <a:pt x="685800" y="1371600"/>
                  </a:lnTo>
                  <a:lnTo>
                    <a:pt x="734771" y="1369877"/>
                  </a:lnTo>
                  <a:lnTo>
                    <a:pt x="782815" y="1364788"/>
                  </a:lnTo>
                  <a:lnTo>
                    <a:pt x="829814" y="1356448"/>
                  </a:lnTo>
                  <a:lnTo>
                    <a:pt x="875652" y="1344974"/>
                  </a:lnTo>
                  <a:lnTo>
                    <a:pt x="920213" y="1330481"/>
                  </a:lnTo>
                  <a:lnTo>
                    <a:pt x="963381" y="1313085"/>
                  </a:lnTo>
                  <a:lnTo>
                    <a:pt x="1005040" y="1292903"/>
                  </a:lnTo>
                  <a:lnTo>
                    <a:pt x="1045074" y="1270051"/>
                  </a:lnTo>
                  <a:lnTo>
                    <a:pt x="1083366" y="1244645"/>
                  </a:lnTo>
                  <a:lnTo>
                    <a:pt x="1119801" y="1216801"/>
                  </a:lnTo>
                  <a:lnTo>
                    <a:pt x="1154263" y="1186635"/>
                  </a:lnTo>
                  <a:lnTo>
                    <a:pt x="1186635" y="1154263"/>
                  </a:lnTo>
                  <a:lnTo>
                    <a:pt x="1216801" y="1119801"/>
                  </a:lnTo>
                  <a:lnTo>
                    <a:pt x="1244645" y="1083366"/>
                  </a:lnTo>
                  <a:lnTo>
                    <a:pt x="1270051" y="1045074"/>
                  </a:lnTo>
                  <a:lnTo>
                    <a:pt x="1292903" y="1005040"/>
                  </a:lnTo>
                  <a:lnTo>
                    <a:pt x="1313085" y="963381"/>
                  </a:lnTo>
                  <a:lnTo>
                    <a:pt x="1330481" y="920213"/>
                  </a:lnTo>
                  <a:lnTo>
                    <a:pt x="1344974" y="875652"/>
                  </a:lnTo>
                  <a:lnTo>
                    <a:pt x="1356448" y="829814"/>
                  </a:lnTo>
                  <a:lnTo>
                    <a:pt x="1364788" y="782815"/>
                  </a:lnTo>
                  <a:lnTo>
                    <a:pt x="1369877" y="734771"/>
                  </a:lnTo>
                  <a:lnTo>
                    <a:pt x="1371600" y="685800"/>
                  </a:lnTo>
                  <a:lnTo>
                    <a:pt x="1369877" y="636828"/>
                  </a:lnTo>
                  <a:lnTo>
                    <a:pt x="1364788" y="588784"/>
                  </a:lnTo>
                  <a:lnTo>
                    <a:pt x="1356448" y="541785"/>
                  </a:lnTo>
                  <a:lnTo>
                    <a:pt x="1344974" y="495947"/>
                  </a:lnTo>
                  <a:lnTo>
                    <a:pt x="1330481" y="451386"/>
                  </a:lnTo>
                  <a:lnTo>
                    <a:pt x="1313085" y="408218"/>
                  </a:lnTo>
                  <a:lnTo>
                    <a:pt x="1292903" y="366559"/>
                  </a:lnTo>
                  <a:lnTo>
                    <a:pt x="1270051" y="326525"/>
                  </a:lnTo>
                  <a:lnTo>
                    <a:pt x="1244645" y="288233"/>
                  </a:lnTo>
                  <a:lnTo>
                    <a:pt x="1216801" y="251798"/>
                  </a:lnTo>
                  <a:lnTo>
                    <a:pt x="1186635" y="217336"/>
                  </a:lnTo>
                  <a:lnTo>
                    <a:pt x="1154263" y="184964"/>
                  </a:lnTo>
                  <a:lnTo>
                    <a:pt x="1119801" y="154798"/>
                  </a:lnTo>
                  <a:lnTo>
                    <a:pt x="1083366" y="126954"/>
                  </a:lnTo>
                  <a:lnTo>
                    <a:pt x="1045074" y="101548"/>
                  </a:lnTo>
                  <a:lnTo>
                    <a:pt x="1005040" y="78696"/>
                  </a:lnTo>
                  <a:lnTo>
                    <a:pt x="963381" y="58514"/>
                  </a:lnTo>
                  <a:lnTo>
                    <a:pt x="920213" y="41118"/>
                  </a:lnTo>
                  <a:lnTo>
                    <a:pt x="875652" y="26625"/>
                  </a:lnTo>
                  <a:lnTo>
                    <a:pt x="829814" y="15151"/>
                  </a:lnTo>
                  <a:lnTo>
                    <a:pt x="782815" y="6811"/>
                  </a:lnTo>
                  <a:lnTo>
                    <a:pt x="734771" y="1722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1806067" y="1689861"/>
            <a:ext cx="3006725" cy="324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Microsoft Sans Serif"/>
                <a:cs typeface="Microsoft Sans Serif"/>
              </a:rPr>
              <a:t>Возраст</a:t>
            </a:r>
            <a:r>
              <a:rPr sz="1050" spc="-1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от</a:t>
            </a:r>
            <a:r>
              <a:rPr sz="1050" spc="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23</a:t>
            </a:r>
            <a:r>
              <a:rPr sz="1050" spc="-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до</a:t>
            </a:r>
            <a:r>
              <a:rPr sz="1050" spc="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65</a:t>
            </a:r>
            <a:r>
              <a:rPr sz="1050" spc="1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лет </a:t>
            </a:r>
            <a:r>
              <a:rPr sz="900" spc="-10" dirty="0">
                <a:latin typeface="Microsoft Sans Serif"/>
                <a:cs typeface="Microsoft Sans Serif"/>
              </a:rPr>
              <a:t>(вкл.)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на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момент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окончания </a:t>
            </a:r>
            <a:r>
              <a:rPr sz="900" spc="-22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кредита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39509" y="4081374"/>
            <a:ext cx="2600325" cy="17830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5110">
              <a:lnSpc>
                <a:spcPct val="100000"/>
              </a:lnSpc>
              <a:spcBef>
                <a:spcPts val="340"/>
              </a:spcBef>
            </a:pPr>
            <a:r>
              <a:rPr sz="900" b="1" dirty="0">
                <a:latin typeface="Arial"/>
                <a:cs typeface="Arial"/>
              </a:rPr>
              <a:t>от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30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тыс.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руб.</a:t>
            </a:r>
            <a:r>
              <a:rPr sz="900" b="1" spc="30" dirty="0">
                <a:latin typeface="Arial"/>
                <a:cs typeface="Arial"/>
              </a:rPr>
              <a:t> </a:t>
            </a:r>
            <a:r>
              <a:rPr sz="900" b="1" dirty="0" err="1">
                <a:latin typeface="Arial"/>
                <a:cs typeface="Arial"/>
              </a:rPr>
              <a:t>до</a:t>
            </a:r>
            <a:r>
              <a:rPr sz="900" b="1" spc="185" dirty="0">
                <a:latin typeface="Arial"/>
                <a:cs typeface="Arial"/>
              </a:rPr>
              <a:t> </a:t>
            </a:r>
            <a:r>
              <a:rPr lang="ru-RU" sz="1600" b="1" spc="-5" dirty="0">
                <a:latin typeface="Arial"/>
                <a:cs typeface="Arial"/>
              </a:rPr>
              <a:t>7</a:t>
            </a:r>
            <a:r>
              <a:rPr sz="1600" b="1" spc="-5" dirty="0" smtClean="0">
                <a:latin typeface="Arial"/>
                <a:cs typeface="Arial"/>
              </a:rPr>
              <a:t>00</a:t>
            </a:r>
            <a:r>
              <a:rPr sz="1600" b="1" dirty="0" smtClean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тыс.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руб.</a:t>
            </a:r>
            <a:endParaRPr sz="900" dirty="0">
              <a:latin typeface="Arial"/>
              <a:cs typeface="Arial"/>
            </a:endParaRPr>
          </a:p>
          <a:p>
            <a:pPr marL="45085" marR="301625">
              <a:lnSpc>
                <a:spcPct val="100000"/>
              </a:lnSpc>
              <a:spcBef>
                <a:spcPts val="105"/>
              </a:spcBef>
            </a:pPr>
            <a:r>
              <a:rPr sz="700" dirty="0">
                <a:latin typeface="Microsoft Sans Serif"/>
                <a:cs typeface="Microsoft Sans Serif"/>
              </a:rPr>
              <a:t>для</a:t>
            </a:r>
            <a:r>
              <a:rPr sz="700" spc="2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проживающих</a:t>
            </a:r>
            <a:r>
              <a:rPr sz="700" spc="2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на</a:t>
            </a:r>
            <a:r>
              <a:rPr sz="700" spc="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сельских</a:t>
            </a:r>
            <a:r>
              <a:rPr sz="700" spc="4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территориях</a:t>
            </a:r>
            <a:r>
              <a:rPr sz="700" spc="5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(сельских </a:t>
            </a:r>
            <a:r>
              <a:rPr sz="700" spc="-17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агломерациях)</a:t>
            </a:r>
            <a:r>
              <a:rPr sz="700" spc="-5" dirty="0">
                <a:latin typeface="Microsoft Sans Serif"/>
                <a:cs typeface="Microsoft Sans Serif"/>
              </a:rPr>
              <a:t> </a:t>
            </a:r>
            <a:r>
              <a:rPr sz="700" spc="-15" dirty="0">
                <a:latin typeface="Microsoft Sans Serif"/>
                <a:cs typeface="Microsoft Sans Serif"/>
              </a:rPr>
              <a:t>субъектов</a:t>
            </a:r>
            <a:r>
              <a:rPr sz="700" spc="-10" dirty="0">
                <a:latin typeface="Microsoft Sans Serif"/>
                <a:cs typeface="Microsoft Sans Serif"/>
              </a:rPr>
              <a:t> Российской </a:t>
            </a:r>
            <a:r>
              <a:rPr sz="700" spc="-15" dirty="0">
                <a:latin typeface="Microsoft Sans Serif"/>
                <a:cs typeface="Microsoft Sans Serif"/>
              </a:rPr>
              <a:t>Федерации, </a:t>
            </a:r>
            <a:r>
              <a:rPr sz="700" spc="-10" dirty="0">
                <a:latin typeface="Microsoft Sans Serif"/>
                <a:cs typeface="Microsoft Sans Serif"/>
              </a:rPr>
              <a:t> входящих</a:t>
            </a:r>
            <a:r>
              <a:rPr sz="700" spc="-5" dirty="0">
                <a:latin typeface="Microsoft Sans Serif"/>
                <a:cs typeface="Microsoft Sans Serif"/>
              </a:rPr>
              <a:t> в состав </a:t>
            </a:r>
            <a:r>
              <a:rPr sz="700" spc="-15" dirty="0">
                <a:latin typeface="Microsoft Sans Serif"/>
                <a:cs typeface="Microsoft Sans Serif"/>
              </a:rPr>
              <a:t>Дальневосточного</a:t>
            </a:r>
            <a:r>
              <a:rPr sz="700" spc="-10" dirty="0">
                <a:latin typeface="Microsoft Sans Serif"/>
                <a:cs typeface="Microsoft Sans Serif"/>
              </a:rPr>
              <a:t> федерального </a:t>
            </a:r>
            <a:r>
              <a:rPr sz="700" spc="-5" dirty="0">
                <a:latin typeface="Microsoft Sans Serif"/>
                <a:cs typeface="Microsoft Sans Serif"/>
              </a:rPr>
              <a:t> </a:t>
            </a:r>
            <a:r>
              <a:rPr sz="700" spc="-20" dirty="0">
                <a:latin typeface="Microsoft Sans Serif"/>
                <a:cs typeface="Microsoft Sans Serif"/>
              </a:rPr>
              <a:t>округа</a:t>
            </a:r>
            <a:r>
              <a:rPr sz="700" spc="5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и</a:t>
            </a:r>
            <a:r>
              <a:rPr sz="700" spc="10" dirty="0">
                <a:latin typeface="Microsoft Sans Serif"/>
                <a:cs typeface="Microsoft Sans Serif"/>
              </a:rPr>
              <a:t> </a:t>
            </a:r>
            <a:r>
              <a:rPr sz="700" spc="-15" dirty="0">
                <a:latin typeface="Microsoft Sans Serif"/>
                <a:cs typeface="Microsoft Sans Serif"/>
              </a:rPr>
              <a:t>Ленинградской</a:t>
            </a:r>
            <a:r>
              <a:rPr sz="700" spc="4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области</a:t>
            </a:r>
            <a:endParaRPr sz="700" dirty="0">
              <a:latin typeface="Microsoft Sans Serif"/>
              <a:cs typeface="Microsoft Sans Serif"/>
            </a:endParaRPr>
          </a:p>
          <a:p>
            <a:pPr marL="260985">
              <a:lnSpc>
                <a:spcPct val="100000"/>
              </a:lnSpc>
              <a:spcBef>
                <a:spcPts val="140"/>
              </a:spcBef>
            </a:pPr>
            <a:r>
              <a:rPr sz="900" b="1" dirty="0">
                <a:latin typeface="Arial"/>
                <a:cs typeface="Arial"/>
              </a:rPr>
              <a:t>от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30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тыс.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руб.</a:t>
            </a:r>
            <a:r>
              <a:rPr sz="900" b="1" spc="30" dirty="0">
                <a:latin typeface="Arial"/>
                <a:cs typeface="Arial"/>
              </a:rPr>
              <a:t> </a:t>
            </a:r>
            <a:r>
              <a:rPr sz="900" b="1" dirty="0" err="1">
                <a:latin typeface="Arial"/>
                <a:cs typeface="Arial"/>
              </a:rPr>
              <a:t>до</a:t>
            </a:r>
            <a:r>
              <a:rPr sz="900" b="1" spc="185" dirty="0">
                <a:latin typeface="Arial"/>
                <a:cs typeface="Arial"/>
              </a:rPr>
              <a:t> </a:t>
            </a:r>
            <a:r>
              <a:rPr lang="ru-RU" sz="1600" b="1" spc="-5" dirty="0" smtClean="0">
                <a:latin typeface="Arial"/>
                <a:cs typeface="Arial"/>
              </a:rPr>
              <a:t>50</a:t>
            </a:r>
            <a:r>
              <a:rPr sz="1600" b="1" spc="-5" dirty="0" smtClean="0">
                <a:latin typeface="Arial"/>
                <a:cs typeface="Arial"/>
              </a:rPr>
              <a:t>0</a:t>
            </a:r>
            <a:r>
              <a:rPr sz="1600" b="1" dirty="0" smtClean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тыс.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20" dirty="0">
                <a:latin typeface="Arial"/>
                <a:cs typeface="Arial"/>
              </a:rPr>
              <a:t>руб.</a:t>
            </a:r>
            <a:r>
              <a:rPr sz="1050" spc="-30" baseline="3968" dirty="0">
                <a:latin typeface="Microsoft Sans Serif"/>
                <a:cs typeface="Microsoft Sans Serif"/>
              </a:rPr>
              <a:t>(вкл.)</a:t>
            </a:r>
            <a:endParaRPr sz="1050" baseline="3968" dirty="0">
              <a:latin typeface="Microsoft Sans Serif"/>
              <a:cs typeface="Microsoft Sans Serif"/>
            </a:endParaRPr>
          </a:p>
          <a:p>
            <a:pPr marL="83185">
              <a:lnSpc>
                <a:spcPct val="100000"/>
              </a:lnSpc>
              <a:spcBef>
                <a:spcPts val="459"/>
              </a:spcBef>
            </a:pPr>
            <a:r>
              <a:rPr sz="700" spc="-5" dirty="0">
                <a:latin typeface="Microsoft Sans Serif"/>
                <a:cs typeface="Microsoft Sans Serif"/>
              </a:rPr>
              <a:t>в</a:t>
            </a:r>
            <a:r>
              <a:rPr sz="700" spc="-1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остальных</a:t>
            </a:r>
            <a:r>
              <a:rPr sz="70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случаях</a:t>
            </a:r>
            <a:endParaRPr sz="700" dirty="0">
              <a:latin typeface="Microsoft Sans Serif"/>
              <a:cs typeface="Microsoft Sans Serif"/>
            </a:endParaRPr>
          </a:p>
          <a:p>
            <a:pPr marL="242570">
              <a:lnSpc>
                <a:spcPct val="100000"/>
              </a:lnSpc>
              <a:spcBef>
                <a:spcPts val="25"/>
              </a:spcBef>
            </a:pPr>
            <a:r>
              <a:rPr sz="900" b="1" dirty="0">
                <a:latin typeface="Arial"/>
                <a:cs typeface="Arial"/>
              </a:rPr>
              <a:t>от</a:t>
            </a:r>
            <a:r>
              <a:rPr sz="900" b="1" spc="1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6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до </a:t>
            </a:r>
            <a:r>
              <a:rPr sz="1600" b="1" spc="-5" dirty="0">
                <a:latin typeface="Arial"/>
                <a:cs typeface="Arial"/>
              </a:rPr>
              <a:t>60 </a:t>
            </a:r>
            <a:r>
              <a:rPr sz="900" b="1" spc="-5" dirty="0">
                <a:latin typeface="Arial"/>
                <a:cs typeface="Arial"/>
              </a:rPr>
              <a:t>мес.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(вкл.)</a:t>
            </a:r>
            <a:endParaRPr sz="900" dirty="0">
              <a:latin typeface="Arial"/>
              <a:cs typeface="Arial"/>
            </a:endParaRPr>
          </a:p>
          <a:p>
            <a:pPr marL="38100" marR="129539" algn="just">
              <a:lnSpc>
                <a:spcPct val="100000"/>
              </a:lnSpc>
              <a:spcBef>
                <a:spcPts val="390"/>
              </a:spcBef>
            </a:pPr>
            <a:r>
              <a:rPr sz="700" spc="-5" dirty="0">
                <a:latin typeface="Microsoft Sans Serif"/>
                <a:cs typeface="Microsoft Sans Serif"/>
              </a:rPr>
              <a:t>если</a:t>
            </a:r>
            <a:r>
              <a:rPr sz="700" dirty="0">
                <a:latin typeface="Microsoft Sans Serif"/>
                <a:cs typeface="Microsoft Sans Serif"/>
              </a:rPr>
              <a:t> </a:t>
            </a:r>
            <a:r>
              <a:rPr sz="700" spc="-15" dirty="0">
                <a:latin typeface="Microsoft Sans Serif"/>
                <a:cs typeface="Microsoft Sans Serif"/>
              </a:rPr>
              <a:t>Заемщик</a:t>
            </a:r>
            <a:r>
              <a:rPr sz="700" spc="-1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работает</a:t>
            </a:r>
            <a:r>
              <a:rPr sz="700" spc="18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по</a:t>
            </a:r>
            <a:r>
              <a:rPr sz="700" spc="17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срочному</a:t>
            </a:r>
            <a:r>
              <a:rPr sz="700" spc="17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трудовому </a:t>
            </a:r>
            <a:r>
              <a:rPr sz="70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договору,</a:t>
            </a:r>
            <a:r>
              <a:rPr sz="700" dirty="0">
                <a:latin typeface="Microsoft Sans Serif"/>
                <a:cs typeface="Microsoft Sans Serif"/>
              </a:rPr>
              <a:t> то</a:t>
            </a:r>
            <a:r>
              <a:rPr sz="700" spc="5" dirty="0">
                <a:latin typeface="Microsoft Sans Serif"/>
                <a:cs typeface="Microsoft Sans Serif"/>
              </a:rPr>
              <a:t> </a:t>
            </a:r>
            <a:r>
              <a:rPr sz="700" spc="-15" dirty="0">
                <a:latin typeface="Microsoft Sans Serif"/>
                <a:cs typeface="Microsoft Sans Serif"/>
              </a:rPr>
              <a:t>срок</a:t>
            </a:r>
            <a:r>
              <a:rPr sz="700" spc="-10" dirty="0">
                <a:latin typeface="Microsoft Sans Serif"/>
                <a:cs typeface="Microsoft Sans Serif"/>
              </a:rPr>
              <a:t> кредитования</a:t>
            </a:r>
            <a:r>
              <a:rPr sz="700" spc="-5" dirty="0">
                <a:latin typeface="Microsoft Sans Serif"/>
                <a:cs typeface="Microsoft Sans Serif"/>
              </a:rPr>
              <a:t> </a:t>
            </a:r>
            <a:r>
              <a:rPr sz="700" dirty="0">
                <a:latin typeface="Microsoft Sans Serif"/>
                <a:cs typeface="Microsoft Sans Serif"/>
              </a:rPr>
              <a:t>не</a:t>
            </a:r>
            <a:r>
              <a:rPr sz="700" spc="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превышает</a:t>
            </a:r>
            <a:r>
              <a:rPr sz="700" spc="-5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срока </a:t>
            </a:r>
            <a:r>
              <a:rPr sz="700" spc="-5" dirty="0">
                <a:latin typeface="Microsoft Sans Serif"/>
                <a:cs typeface="Microsoft Sans Serif"/>
              </a:rPr>
              <a:t> действия</a:t>
            </a:r>
            <a:r>
              <a:rPr sz="700" spc="3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трудового</a:t>
            </a:r>
            <a:r>
              <a:rPr sz="700" spc="5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договора</a:t>
            </a:r>
            <a:endParaRPr sz="700" dirty="0">
              <a:latin typeface="Microsoft Sans Serif"/>
              <a:cs typeface="Microsoft Sans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73419" y="1937130"/>
            <a:ext cx="2686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aseline="-16203" dirty="0">
                <a:latin typeface="Microsoft Sans Serif"/>
                <a:cs typeface="Microsoft Sans Serif"/>
              </a:rPr>
              <a:t>%</a:t>
            </a:r>
            <a:r>
              <a:rPr sz="800" dirty="0">
                <a:latin typeface="Microsoft Sans Serif"/>
                <a:cs typeface="Microsoft Sans Serif"/>
              </a:rPr>
              <a:t>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76798" y="1992629"/>
            <a:ext cx="1012825" cy="926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Arial"/>
                <a:cs typeface="Arial"/>
              </a:rPr>
              <a:t>3,25</a:t>
            </a:r>
            <a:endParaRPr sz="4000">
              <a:latin typeface="Arial"/>
              <a:cs typeface="Arial"/>
            </a:endParaRPr>
          </a:p>
          <a:p>
            <a:pPr marL="55880" algn="ctr">
              <a:lnSpc>
                <a:spcPct val="100000"/>
              </a:lnSpc>
              <a:spcBef>
                <a:spcPts val="1095"/>
              </a:spcBef>
            </a:pPr>
            <a:r>
              <a:rPr sz="1000" spc="-15" dirty="0">
                <a:latin typeface="Microsoft Sans Serif"/>
                <a:cs typeface="Microsoft Sans Serif"/>
              </a:rPr>
              <a:t>годовых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799835" y="1945004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Microsoft Sans Serif"/>
                <a:cs typeface="Microsoft Sans Serif"/>
              </a:rPr>
              <a:t>от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465703" y="6445097"/>
            <a:ext cx="42500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Microsoft Sans Serif"/>
                <a:cs typeface="Microsoft Sans Serif"/>
              </a:rPr>
              <a:t>1-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при</a:t>
            </a:r>
            <a:r>
              <a:rPr sz="800" spc="2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наличии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личного</a:t>
            </a:r>
            <a:r>
              <a:rPr sz="800" spc="2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страхования,</a:t>
            </a:r>
            <a:r>
              <a:rPr sz="800" spc="4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при</a:t>
            </a:r>
            <a:r>
              <a:rPr sz="800" spc="2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отсутствии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личного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страхования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210" dirty="0">
                <a:latin typeface="Microsoft Sans Serif"/>
                <a:cs typeface="Microsoft Sans Serif"/>
              </a:rPr>
              <a:t>–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5%</a:t>
            </a:r>
            <a:r>
              <a:rPr sz="800" spc="2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годовых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320284" y="5911596"/>
            <a:ext cx="871855" cy="39814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8585" marR="106680">
              <a:lnSpc>
                <a:spcPts val="1060"/>
              </a:lnSpc>
              <a:spcBef>
                <a:spcPts val="470"/>
              </a:spcBef>
            </a:pPr>
            <a:r>
              <a:rPr sz="1100" b="1" spc="-5" dirty="0">
                <a:latin typeface="Arial"/>
                <a:cs typeface="Arial"/>
              </a:rPr>
              <a:t>Кол-во 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кре</a:t>
            </a:r>
            <a:r>
              <a:rPr sz="1100" b="1" spc="-10" dirty="0">
                <a:latin typeface="Arial"/>
                <a:cs typeface="Arial"/>
              </a:rPr>
              <a:t>д</a:t>
            </a:r>
            <a:r>
              <a:rPr sz="1100" b="1" dirty="0">
                <a:latin typeface="Arial"/>
                <a:cs typeface="Arial"/>
              </a:rPr>
              <a:t>ит</a:t>
            </a:r>
            <a:r>
              <a:rPr sz="1100" b="1" spc="-5" dirty="0">
                <a:latin typeface="Arial"/>
                <a:cs typeface="Arial"/>
              </a:rPr>
              <a:t>о</a:t>
            </a:r>
            <a:r>
              <a:rPr sz="1100" b="1" dirty="0">
                <a:latin typeface="Arial"/>
                <a:cs typeface="Arial"/>
              </a:rPr>
              <a:t>в</a:t>
            </a:r>
            <a:endParaRPr sz="11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99961" y="6042761"/>
            <a:ext cx="10153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Без</a:t>
            </a:r>
            <a:r>
              <a:rPr sz="1000" spc="-15" dirty="0">
                <a:latin typeface="Microsoft Sans Serif"/>
                <a:cs typeface="Microsoft Sans Serif"/>
              </a:rPr>
              <a:t> ограничений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51" name="object 5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72289" y="5143543"/>
            <a:ext cx="135069" cy="152312"/>
          </a:xfrm>
          <a:prstGeom prst="rect">
            <a:avLst/>
          </a:prstGeom>
        </p:spPr>
      </p:pic>
      <p:sp>
        <p:nvSpPr>
          <p:cNvPr id="52" name="object 52"/>
          <p:cNvSpPr/>
          <p:nvPr/>
        </p:nvSpPr>
        <p:spPr>
          <a:xfrm>
            <a:off x="425958" y="5084826"/>
            <a:ext cx="64135" cy="828040"/>
          </a:xfrm>
          <a:custGeom>
            <a:avLst/>
            <a:gdLst/>
            <a:ahLst/>
            <a:cxnLst/>
            <a:rect l="l" t="t" r="r" b="b"/>
            <a:pathLst>
              <a:path w="64134" h="828039">
                <a:moveTo>
                  <a:pt x="0" y="827532"/>
                </a:moveTo>
                <a:lnTo>
                  <a:pt x="64007" y="827532"/>
                </a:lnTo>
                <a:lnTo>
                  <a:pt x="64007" y="0"/>
                </a:lnTo>
                <a:lnTo>
                  <a:pt x="0" y="0"/>
                </a:lnTo>
                <a:lnTo>
                  <a:pt x="0" y="827532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0512" y="5976192"/>
            <a:ext cx="2732733" cy="6274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234</Words>
  <Application>Microsoft Office PowerPoint</Application>
  <PresentationFormat>Лист A4 (210x297 мм)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Times New Roman</vt:lpstr>
      <vt:lpstr>Office Theme</vt:lpstr>
      <vt:lpstr>Потребительский кредит с государственной поддержкой для жителей  села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Иванов-Даль Андрей Михайлович</dc:creator>
  <cp:lastModifiedBy>Колгурин Николай Александрович</cp:lastModifiedBy>
  <cp:revision>6</cp:revision>
  <dcterms:created xsi:type="dcterms:W3CDTF">2022-08-05T12:12:16Z</dcterms:created>
  <dcterms:modified xsi:type="dcterms:W3CDTF">2023-12-11T12:48:13Z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2022-08-05T00:00:00Z</vt:filetime>
  </property>
</Properties>
</file>